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>
        <p:scale>
          <a:sx n="86" d="100"/>
          <a:sy n="86" d="100"/>
        </p:scale>
        <p:origin x="-128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0EA98-5831-4853-B862-C702E6EB34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0EA98-5831-4853-B862-C702E6EB34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8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0EA98-5831-4853-B862-C702E6EB34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72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0EA98-5831-4853-B862-C702E6EB34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79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0EA98-5831-4853-B862-C702E6EB34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9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0EA98-5831-4853-B862-C702E6EB34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83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0EA98-5831-4853-B862-C702E6EB34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8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5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7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7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7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7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67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60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6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6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6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6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6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6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2015-9-21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ím 1"/>
          <p:cNvSpPr>
            <a:spLocks noGrp="1"/>
          </p:cNvSpPr>
          <p:nvPr>
            <p:ph type="title"/>
          </p:nvPr>
        </p:nvSpPr>
        <p:spPr>
          <a:xfrm>
            <a:off x="2103120" y="1553846"/>
            <a:ext cx="2057400" cy="1325563"/>
          </a:xfrm>
        </p:spPr>
        <p:txBody>
          <a:bodyPr>
            <a:normAutofit/>
          </a:bodyPr>
          <a:lstStyle/>
          <a:p>
            <a:r>
              <a:rPr lang="hu-HU" dirty="0" smtClean="0"/>
              <a:t>A mese </a:t>
            </a:r>
            <a:endParaRPr lang="hu-HU" dirty="0"/>
          </a:p>
        </p:txBody>
      </p:sp>
      <p:pic>
        <p:nvPicPr>
          <p:cNvPr id="2097152" name="Picture 2" descr="http://mandiner.hu/attachment/0052/51543_feherlofia.jpg"/>
          <p:cNvPicPr>
            <a:picLocks noChangeAspect="1" noChangeArrowheads="1"/>
          </p:cNvPicPr>
          <p:nvPr/>
        </p:nvPicPr>
        <p:blipFill>
          <a:blip r:embed="rId3" cstate="print"/>
          <a:srcRect l="18726" t="405" r="18274" b="167"/>
          <a:stretch>
            <a:fillRect/>
          </a:stretch>
        </p:blipFill>
        <p:spPr bwMode="auto">
          <a:xfrm>
            <a:off x="1611630" y="3074670"/>
            <a:ext cx="3360420" cy="2651760"/>
          </a:xfrm>
          <a:prstGeom prst="rect">
            <a:avLst/>
          </a:prstGeom>
          <a:noFill/>
        </p:spPr>
      </p:pic>
      <p:pic>
        <p:nvPicPr>
          <p:cNvPr id="2097153" name="Picture 4" descr="http://www.rajzlap12.eoldal.hu/img/mid/28/tunderszep-il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7625" y="1394142"/>
            <a:ext cx="3286125" cy="4381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Cím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121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I. A népköltészet formai csoportjai</a:t>
            </a:r>
            <a:endParaRPr lang="hu-HU" dirty="0"/>
          </a:p>
        </p:txBody>
      </p:sp>
      <p:graphicFrame>
        <p:nvGraphicFramePr>
          <p:cNvPr id="4194304" name="Táblázat 6"/>
          <p:cNvGraphicFramePr>
            <a:graphicFrameLocks noGrp="1"/>
          </p:cNvGraphicFramePr>
          <p:nvPr/>
        </p:nvGraphicFramePr>
        <p:xfrm>
          <a:off x="1512570" y="1214120"/>
          <a:ext cx="6096000" cy="351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00447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Verses formájú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Prózai formájú</a:t>
                      </a:r>
                      <a:endParaRPr lang="hu-HU" dirty="0"/>
                    </a:p>
                  </a:txBody>
                  <a:tcPr anchor="ctr"/>
                </a:tc>
              </a:tr>
              <a:tr h="281745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593" name="Szövegdoboz 7"/>
          <p:cNvSpPr txBox="1"/>
          <p:nvPr/>
        </p:nvSpPr>
        <p:spPr>
          <a:xfrm>
            <a:off x="1030497" y="5093871"/>
            <a:ext cx="998855" cy="412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Népdal</a:t>
            </a:r>
            <a:endParaRPr lang="hu-HU" dirty="0"/>
          </a:p>
        </p:txBody>
      </p:sp>
      <p:sp>
        <p:nvSpPr>
          <p:cNvPr id="1048594" name="Szövegdoboz 8"/>
          <p:cNvSpPr txBox="1"/>
          <p:nvPr/>
        </p:nvSpPr>
        <p:spPr>
          <a:xfrm>
            <a:off x="6395674" y="5119982"/>
            <a:ext cx="1234440" cy="4127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Mondóka</a:t>
            </a:r>
            <a:endParaRPr lang="hu-HU" dirty="0"/>
          </a:p>
        </p:txBody>
      </p:sp>
      <p:sp>
        <p:nvSpPr>
          <p:cNvPr id="1048595" name="Szövegdoboz 9"/>
          <p:cNvSpPr txBox="1"/>
          <p:nvPr/>
        </p:nvSpPr>
        <p:spPr>
          <a:xfrm>
            <a:off x="6126431" y="5561955"/>
            <a:ext cx="1247774" cy="4127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Népmese</a:t>
            </a:r>
            <a:endParaRPr lang="hu-HU" dirty="0"/>
          </a:p>
        </p:txBody>
      </p:sp>
      <p:sp>
        <p:nvSpPr>
          <p:cNvPr id="1048596" name="Szövegdoboz 10"/>
          <p:cNvSpPr txBox="1"/>
          <p:nvPr/>
        </p:nvSpPr>
        <p:spPr>
          <a:xfrm>
            <a:off x="2222942" y="5093870"/>
            <a:ext cx="1367790" cy="412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népmonda</a:t>
            </a:r>
            <a:endParaRPr lang="hu-HU" dirty="0"/>
          </a:p>
        </p:txBody>
      </p:sp>
      <p:sp>
        <p:nvSpPr>
          <p:cNvPr id="1048597" name="Szövegdoboz 11"/>
          <p:cNvSpPr txBox="1"/>
          <p:nvPr/>
        </p:nvSpPr>
        <p:spPr>
          <a:xfrm>
            <a:off x="1016196" y="5561956"/>
            <a:ext cx="1493520" cy="412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Közmondás</a:t>
            </a:r>
            <a:endParaRPr lang="hu-HU" dirty="0"/>
          </a:p>
        </p:txBody>
      </p:sp>
      <p:sp>
        <p:nvSpPr>
          <p:cNvPr id="1048598" name="Szövegdoboz 12"/>
          <p:cNvSpPr txBox="1"/>
          <p:nvPr/>
        </p:nvSpPr>
        <p:spPr>
          <a:xfrm>
            <a:off x="3786461" y="5532731"/>
            <a:ext cx="937259" cy="412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szólás</a:t>
            </a:r>
            <a:endParaRPr lang="hu-HU" dirty="0"/>
          </a:p>
        </p:txBody>
      </p:sp>
      <p:sp>
        <p:nvSpPr>
          <p:cNvPr id="1048599" name="Szövegdoboz 13"/>
          <p:cNvSpPr txBox="1"/>
          <p:nvPr/>
        </p:nvSpPr>
        <p:spPr>
          <a:xfrm>
            <a:off x="3989026" y="5119982"/>
            <a:ext cx="1469389" cy="412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Kiszámolók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 txBox="1"/>
          <p:nvPr/>
        </p:nvSpPr>
        <p:spPr>
          <a:xfrm>
            <a:off x="937260" y="2002473"/>
            <a:ext cx="7475220" cy="83216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hu-HU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II. </a:t>
            </a: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hu-HU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mese</a:t>
            </a: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típusai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48604" name="Subtitle 2"/>
          <p:cNvSpPr txBox="1"/>
          <p:nvPr/>
        </p:nvSpPr>
        <p:spPr>
          <a:xfrm>
            <a:off x="1531620" y="2813368"/>
            <a:ext cx="6858000" cy="1187132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hu-HU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Először állítsd a </a:t>
            </a:r>
            <a:r>
              <a:rPr kumimoji="0" lang="hu-HU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piros fogalmakat </a:t>
            </a:r>
            <a:r>
              <a:rPr kumimoji="0" lang="hu-HU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jobb oldalon helyes betűrendbe!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hu-HU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meghatározásokat</a:t>
            </a:r>
            <a:r>
              <a:rPr kumimoji="0" lang="hu-HU" altLang="zh-CN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párosítsd velük helyesen</a:t>
            </a:r>
            <a:r>
              <a:rPr kumimoji="0" lang="hu-HU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hu-HU" altLang="zh-CN" sz="1400" dirty="0" smtClean="0"/>
              <a:t>Ha ezt jól elvégezted a </a:t>
            </a:r>
            <a:r>
              <a:rPr lang="hu-HU" altLang="zh-CN" sz="1400" dirty="0" smtClean="0">
                <a:solidFill>
                  <a:srgbClr val="00B050"/>
                </a:solidFill>
              </a:rPr>
              <a:t>zöld betűkből </a:t>
            </a:r>
            <a:r>
              <a:rPr lang="hu-HU" altLang="zh-CN" sz="1400" dirty="0" smtClean="0"/>
              <a:t>egy értelmes szót tudsz kiolvasni!</a:t>
            </a:r>
            <a:endParaRPr kumimoji="0" lang="hu-HU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Szövegdoboz 1"/>
          <p:cNvSpPr txBox="1"/>
          <p:nvPr/>
        </p:nvSpPr>
        <p:spPr>
          <a:xfrm>
            <a:off x="5875020" y="3600450"/>
            <a:ext cx="2834640" cy="1092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K</a:t>
            </a:r>
            <a:r>
              <a:rPr lang="hu-HU" sz="1400" dirty="0" smtClean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hu-HU" sz="1400" dirty="0" smtClean="0"/>
              <a:t>Cselekményében a csodálatos események játszanak uralkodó szerepet.</a:t>
            </a:r>
            <a:endParaRPr lang="hu-HU" sz="1400" dirty="0"/>
          </a:p>
        </p:txBody>
      </p:sp>
      <p:sp>
        <p:nvSpPr>
          <p:cNvPr id="1048606" name="Szövegdoboz 2"/>
          <p:cNvSpPr txBox="1"/>
          <p:nvPr/>
        </p:nvSpPr>
        <p:spPr>
          <a:xfrm>
            <a:off x="628650" y="948690"/>
            <a:ext cx="1972945" cy="591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Tündérmese -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Ö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1048607" name="Szövegdoboz 3"/>
          <p:cNvSpPr txBox="1"/>
          <p:nvPr/>
        </p:nvSpPr>
        <p:spPr>
          <a:xfrm>
            <a:off x="5806440" y="5440680"/>
            <a:ext cx="3097530" cy="1342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S - </a:t>
            </a:r>
            <a:r>
              <a:rPr lang="hu-HU" sz="1400" dirty="0" smtClean="0"/>
              <a:t>A tündérmese olyan változata, amelyben egy központi hős harcnak ábrázolt küzdelemben győzi le ellenfelét.</a:t>
            </a:r>
            <a:endParaRPr lang="hu-HU" sz="1400" dirty="0"/>
          </a:p>
        </p:txBody>
      </p:sp>
      <p:sp>
        <p:nvSpPr>
          <p:cNvPr id="1048608" name="Szövegdoboz 4"/>
          <p:cNvSpPr txBox="1"/>
          <p:nvPr/>
        </p:nvSpPr>
        <p:spPr>
          <a:xfrm>
            <a:off x="838200" y="4918710"/>
            <a:ext cx="1630045" cy="591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Hősmese -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1048609" name="Téglalap 5"/>
          <p:cNvSpPr/>
          <p:nvPr/>
        </p:nvSpPr>
        <p:spPr>
          <a:xfrm>
            <a:off x="5886450" y="2340025"/>
            <a:ext cx="2800350" cy="1092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hu-HU" sz="2800" dirty="0" smtClean="0"/>
              <a:t> </a:t>
            </a:r>
            <a:r>
              <a:rPr lang="hu-HU" sz="1400" dirty="0" smtClean="0"/>
              <a:t>- A legtöbbször ostoba emberekről szóló humoros történetek</a:t>
            </a:r>
            <a:endParaRPr lang="hu-HU" sz="1400" dirty="0"/>
          </a:p>
        </p:txBody>
      </p:sp>
      <p:sp>
        <p:nvSpPr>
          <p:cNvPr id="1048610" name="Szövegdoboz 6"/>
          <p:cNvSpPr txBox="1"/>
          <p:nvPr/>
        </p:nvSpPr>
        <p:spPr>
          <a:xfrm>
            <a:off x="632460" y="2095500"/>
            <a:ext cx="1964055" cy="591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Tréfás mese -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Ő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1048611" name="Téglalap 7"/>
          <p:cNvSpPr/>
          <p:nvPr/>
        </p:nvSpPr>
        <p:spPr>
          <a:xfrm>
            <a:off x="6480810" y="214044"/>
            <a:ext cx="2423160" cy="1092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hu-HU" sz="1400" dirty="0" smtClean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hu-HU" sz="1400" dirty="0" smtClean="0"/>
              <a:t>Félrevezeti hallgatóját, és valódi mese helyett más történetet ad elő.</a:t>
            </a:r>
            <a:endParaRPr lang="hu-HU" sz="1400" dirty="0"/>
          </a:p>
        </p:txBody>
      </p:sp>
      <p:sp>
        <p:nvSpPr>
          <p:cNvPr id="1048612" name="Szövegdoboz 8"/>
          <p:cNvSpPr txBox="1"/>
          <p:nvPr/>
        </p:nvSpPr>
        <p:spPr>
          <a:xfrm>
            <a:off x="781050" y="3067050"/>
            <a:ext cx="1741805" cy="591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Csalimese -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1048613" name="Szövegdoboz 9"/>
          <p:cNvSpPr txBox="1"/>
          <p:nvPr/>
        </p:nvSpPr>
        <p:spPr>
          <a:xfrm>
            <a:off x="704850" y="5791200"/>
            <a:ext cx="1784350" cy="591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Állatmese - 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endParaRPr lang="hu-H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48614" name="Szövegdoboz 10"/>
          <p:cNvSpPr txBox="1"/>
          <p:nvPr/>
        </p:nvSpPr>
        <p:spPr>
          <a:xfrm>
            <a:off x="811530" y="3817620"/>
            <a:ext cx="1904999" cy="591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Reális mese -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1048615" name="Téglalap 11"/>
          <p:cNvSpPr/>
          <p:nvPr/>
        </p:nvSpPr>
        <p:spPr>
          <a:xfrm>
            <a:off x="6256020" y="4881294"/>
            <a:ext cx="2423160" cy="591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É</a:t>
            </a:r>
            <a:r>
              <a:rPr lang="hu-HU" sz="1400" dirty="0" smtClean="0">
                <a:solidFill>
                  <a:schemeClr val="accent6">
                    <a:lumMod val="50000"/>
                  </a:schemeClr>
                </a:solidFill>
              </a:rPr>
              <a:t>  - </a:t>
            </a:r>
            <a:r>
              <a:rPr lang="hu-HU" sz="1400" dirty="0" smtClean="0"/>
              <a:t>Szereplői állatok.</a:t>
            </a:r>
            <a:endParaRPr lang="hu-HU" sz="1400" dirty="0"/>
          </a:p>
        </p:txBody>
      </p:sp>
      <p:sp>
        <p:nvSpPr>
          <p:cNvPr id="1048616" name="Szövegdoboz 12"/>
          <p:cNvSpPr txBox="1"/>
          <p:nvPr/>
        </p:nvSpPr>
        <p:spPr>
          <a:xfrm>
            <a:off x="6050280" y="1283970"/>
            <a:ext cx="2834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hu-HU" sz="1400" dirty="0" smtClean="0">
                <a:solidFill>
                  <a:schemeClr val="accent6">
                    <a:lumMod val="50000"/>
                  </a:schemeClr>
                </a:solidFill>
              </a:rPr>
              <a:t>  - </a:t>
            </a:r>
            <a:r>
              <a:rPr lang="hu-HU" sz="1400" dirty="0" smtClean="0"/>
              <a:t>Cselekményében </a:t>
            </a:r>
            <a:r>
              <a:rPr lang="hu-HU" sz="1400" dirty="0" smtClean="0"/>
              <a:t>valós helyszínek, valós szereplőinek</a:t>
            </a:r>
            <a:r>
              <a:rPr lang="hu-HU" sz="1400" dirty="0" smtClean="0"/>
              <a:t> történetét olvashatjuk.</a:t>
            </a:r>
            <a:endParaRPr lang="hu-H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zh-CN" dirty="0" smtClean="0"/>
              <a:t>III. </a:t>
            </a:r>
            <a:r>
              <a:rPr lang="en-US" altLang="zh-CN" dirty="0" smtClean="0"/>
              <a:t>A </a:t>
            </a:r>
            <a:r>
              <a:rPr lang="hu-HU" altLang="zh-CN" dirty="0" smtClean="0"/>
              <a:t>mese</a:t>
            </a:r>
            <a:r>
              <a:rPr lang="en-US" altLang="zh-CN" dirty="0" smtClean="0"/>
              <a:t> </a:t>
            </a:r>
            <a:r>
              <a:rPr lang="en-US" altLang="zh-CN" dirty="0" err="1"/>
              <a:t>szerkezete</a:t>
            </a:r>
            <a:endParaRPr lang="en-US" altLang="zh-CN" dirty="0"/>
          </a:p>
        </p:txBody>
      </p:sp>
      <p:sp>
        <p:nvSpPr>
          <p:cNvPr id="104862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444432"/>
          </a:xfrm>
        </p:spPr>
        <p:txBody>
          <a:bodyPr>
            <a:normAutofit fontScale="94792"/>
          </a:bodyPr>
          <a:lstStyle/>
          <a:p>
            <a:r>
              <a:rPr lang="hu-HU" altLang="zh-CN" dirty="0" smtClean="0"/>
              <a:t>Olvasd el a rövid ismertetőt, majd a következő lapon húzással rendezd megfelelő sorrendbe a szavakat!</a:t>
            </a:r>
          </a:p>
          <a:p>
            <a:r>
              <a:rPr lang="hu-HU" altLang="zh-CN" dirty="0" smtClean="0"/>
              <a:t>A piros szavak a baloldali piros keretes sávba kerüljenek, a fekete betűs szavakat a jobb oldalon rendezd  a pirosak mellé.</a:t>
            </a:r>
            <a:endParaRPr lang="hu-HU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Szövegdoboz 1"/>
          <p:cNvSpPr txBox="1"/>
          <p:nvPr/>
        </p:nvSpPr>
        <p:spPr>
          <a:xfrm>
            <a:off x="457200" y="468630"/>
            <a:ext cx="8126730" cy="673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pPr algn="ctr"/>
            <a:r>
              <a:rPr lang="hu-HU" sz="2400" u="sng" dirty="0" smtClean="0"/>
              <a:t>A meséknek jellegzetes szerkezeti tulajdonságát ismerhetjük fel.</a:t>
            </a:r>
          </a:p>
          <a:p>
            <a:endParaRPr lang="hu-HU" dirty="0" smtClean="0"/>
          </a:p>
          <a:p>
            <a:r>
              <a:rPr lang="hu-HU" dirty="0" smtClean="0"/>
              <a:t>A mese megismerjük a legfontosabb szereplőket, a kiindulási helyzetet.</a:t>
            </a:r>
            <a:r>
              <a:rPr lang="hu-HU" i="1" u="sng" dirty="0" smtClean="0">
                <a:solidFill>
                  <a:schemeClr val="accent5"/>
                </a:solidFill>
              </a:rPr>
              <a:t> előkészítő részében 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i="1" u="sng" dirty="0" smtClean="0">
                <a:solidFill>
                  <a:schemeClr val="accent5"/>
                </a:solidFill>
              </a:rPr>
              <a:t>bonyodalomban</a:t>
            </a:r>
            <a:r>
              <a:rPr lang="hu-HU" dirty="0" smtClean="0"/>
              <a:t>  a szereplők életének rendje felborul, a főhősnek meg kell oldani a gondot.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i="1" u="sng" dirty="0" smtClean="0">
                <a:solidFill>
                  <a:schemeClr val="accent5"/>
                </a:solidFill>
              </a:rPr>
              <a:t>kibontakozásban</a:t>
            </a:r>
            <a:r>
              <a:rPr lang="hu-HU" dirty="0" smtClean="0"/>
              <a:t> a főhős mesei vándorútra indul, s egyre nehezedő próbákat kell kiállnia. Ellenfeleivel folytatott küzdelmében segítők kísérik, varázstárgyakat, csodálatos képességeket szerez és használ a győzelemhez. </a:t>
            </a:r>
          </a:p>
          <a:p>
            <a:endParaRPr lang="hu-HU" dirty="0" smtClean="0"/>
          </a:p>
          <a:p>
            <a:r>
              <a:rPr lang="hu-HU" dirty="0" smtClean="0"/>
              <a:t>A történet </a:t>
            </a:r>
            <a:r>
              <a:rPr lang="hu-HU" i="1" u="sng" dirty="0" smtClean="0">
                <a:solidFill>
                  <a:schemeClr val="accent5"/>
                </a:solidFill>
              </a:rPr>
              <a:t>tetőpont</a:t>
            </a:r>
            <a:r>
              <a:rPr lang="hu-HU" dirty="0" smtClean="0"/>
              <a:t>ja a legizgalmasabb próba, ahol eldől, hogy a főhős eléri-e a célját.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u="sng" dirty="0" smtClean="0">
                <a:solidFill>
                  <a:schemeClr val="accent5"/>
                </a:solidFill>
              </a:rPr>
              <a:t>megoldás</a:t>
            </a:r>
            <a:r>
              <a:rPr lang="hu-HU" dirty="0" smtClean="0"/>
              <a:t>ban ismét helyre kerülnek a dolgok, a küzdelem díja egyszerre </a:t>
            </a:r>
            <a:r>
              <a:rPr lang="hu-HU" dirty="0" smtClean="0">
                <a:solidFill>
                  <a:schemeClr val="accent5"/>
                </a:solidFill>
              </a:rPr>
              <a:t>lelki</a:t>
            </a:r>
            <a:r>
              <a:rPr lang="hu-HU" dirty="0" smtClean="0"/>
              <a:t> és </a:t>
            </a:r>
            <a:r>
              <a:rPr lang="hu-HU" dirty="0" smtClean="0">
                <a:solidFill>
                  <a:schemeClr val="accent5"/>
                </a:solidFill>
              </a:rPr>
              <a:t>anyagi</a:t>
            </a:r>
            <a:r>
              <a:rPr lang="hu-HU" dirty="0" smtClean="0"/>
              <a:t> jutalom:  házasságot köt a legkisebb fiú és gazdaggá válik (fele királyság)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églalap 15"/>
          <p:cNvSpPr/>
          <p:nvPr/>
        </p:nvSpPr>
        <p:spPr>
          <a:xfrm>
            <a:off x="207807" y="265751"/>
            <a:ext cx="2730798" cy="5989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48631" name="Tartalom helye 1048647"/>
          <p:cNvSpPr>
            <a:spLocks noGrp="1"/>
          </p:cNvSpPr>
          <p:nvPr>
            <p:ph idx="1"/>
          </p:nvPr>
        </p:nvSpPr>
        <p:spPr>
          <a:xfrm>
            <a:off x="461724" y="1415309"/>
            <a:ext cx="2109400" cy="570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hu-HU" sz="2800" dirty="0" err="1">
                <a:solidFill>
                  <a:srgbClr val="FF0000"/>
                </a:solidFill>
              </a:rPr>
              <a:t>Előkészìtès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1048632" name="Szövegdoboz 1048648"/>
          <p:cNvSpPr txBox="1"/>
          <p:nvPr/>
        </p:nvSpPr>
        <p:spPr>
          <a:xfrm>
            <a:off x="353845" y="4114997"/>
            <a:ext cx="2196405" cy="5918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hu-HU" sz="2800" dirty="0" err="1">
                <a:solidFill>
                  <a:srgbClr val="FF0000"/>
                </a:solidFill>
              </a:rPr>
              <a:t>Bonyodalom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1048633" name="Szövegdoboz 1048649"/>
          <p:cNvSpPr txBox="1"/>
          <p:nvPr/>
        </p:nvSpPr>
        <p:spPr>
          <a:xfrm>
            <a:off x="302035" y="5179707"/>
            <a:ext cx="2473187" cy="5918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hu-HU" sz="2800" dirty="0" err="1">
                <a:solidFill>
                  <a:srgbClr val="FF0000"/>
                </a:solidFill>
              </a:rPr>
              <a:t>Kibontakozás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1048634" name="Szövegdoboz 1048650"/>
          <p:cNvSpPr txBox="1"/>
          <p:nvPr/>
        </p:nvSpPr>
        <p:spPr>
          <a:xfrm>
            <a:off x="497843" y="480090"/>
            <a:ext cx="2104353" cy="5918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hu-HU" altLang="hu-HU" sz="2800" dirty="0" smtClean="0">
                <a:solidFill>
                  <a:srgbClr val="FF0000"/>
                </a:solidFill>
              </a:rPr>
              <a:t>Tetőpont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1048635" name="Szövegdoboz 1048651"/>
          <p:cNvSpPr txBox="1"/>
          <p:nvPr/>
        </p:nvSpPr>
        <p:spPr>
          <a:xfrm>
            <a:off x="533264" y="2956224"/>
            <a:ext cx="1949828" cy="5918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hu-HU" sz="2800" dirty="0" err="1">
                <a:solidFill>
                  <a:srgbClr val="FF0000"/>
                </a:solidFill>
              </a:rPr>
              <a:t>Megoldàs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1048636" name="Szövegdoboz 1048652"/>
          <p:cNvSpPr txBox="1"/>
          <p:nvPr/>
        </p:nvSpPr>
        <p:spPr>
          <a:xfrm>
            <a:off x="4721439" y="4006961"/>
            <a:ext cx="4000000" cy="44894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hu-HU" sz="2000" dirty="0">
                <a:solidFill>
                  <a:srgbClr val="000000"/>
                </a:solidFill>
              </a:rPr>
              <a:t>A </a:t>
            </a:r>
            <a:r>
              <a:rPr lang="en-US" altLang="hu-HU" sz="2000" dirty="0" smtClean="0">
                <a:solidFill>
                  <a:srgbClr val="000000"/>
                </a:solidFill>
              </a:rPr>
              <a:t>h</a:t>
            </a:r>
            <a:r>
              <a:rPr lang="hu-HU" altLang="hu-HU" sz="2000" dirty="0" smtClean="0">
                <a:solidFill>
                  <a:srgbClr val="000000"/>
                </a:solidFill>
              </a:rPr>
              <a:t>é</a:t>
            </a:r>
            <a:r>
              <a:rPr lang="en-US" altLang="hu-HU" sz="2000" dirty="0" err="1" smtClean="0">
                <a:solidFill>
                  <a:srgbClr val="000000"/>
                </a:solidFill>
              </a:rPr>
              <a:t>tköznapok</a:t>
            </a:r>
            <a:r>
              <a:rPr lang="en-US" altLang="hu-HU" sz="2000" dirty="0" smtClean="0">
                <a:solidFill>
                  <a:srgbClr val="000000"/>
                </a:solidFill>
              </a:rPr>
              <a:t> </a:t>
            </a:r>
            <a:r>
              <a:rPr lang="hu-HU" altLang="hu-HU" sz="2000" dirty="0" smtClean="0">
                <a:solidFill>
                  <a:srgbClr val="000000"/>
                </a:solidFill>
              </a:rPr>
              <a:t>rendje</a:t>
            </a:r>
            <a:r>
              <a:rPr lang="en-US" altLang="hu-HU" sz="2000" dirty="0" smtClean="0">
                <a:solidFill>
                  <a:srgbClr val="000000"/>
                </a:solidFill>
              </a:rPr>
              <a:t> </a:t>
            </a:r>
            <a:r>
              <a:rPr lang="en-US" altLang="hu-HU" sz="2000" dirty="0" err="1">
                <a:solidFill>
                  <a:srgbClr val="000000"/>
                </a:solidFill>
              </a:rPr>
              <a:t>felborul</a:t>
            </a:r>
            <a:r>
              <a:rPr lang="en-US" altLang="hu-HU" sz="2000" dirty="0">
                <a:solidFill>
                  <a:srgbClr val="000000"/>
                </a:solidFill>
              </a:rPr>
              <a:t>.</a:t>
            </a:r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1048637" name="Szövegdoboz 1048653"/>
          <p:cNvSpPr txBox="1"/>
          <p:nvPr/>
        </p:nvSpPr>
        <p:spPr>
          <a:xfrm>
            <a:off x="3343272" y="4701855"/>
            <a:ext cx="5606013" cy="84328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hu-HU" sz="2100" dirty="0">
                <a:solidFill>
                  <a:srgbClr val="000000"/>
                </a:solidFill>
              </a:rPr>
              <a:t>A </a:t>
            </a:r>
            <a:r>
              <a:rPr lang="en-US" altLang="hu-HU" sz="2100" dirty="0" err="1">
                <a:solidFill>
                  <a:srgbClr val="000000"/>
                </a:solidFill>
              </a:rPr>
              <a:t>főhős</a:t>
            </a:r>
            <a:r>
              <a:rPr lang="en-US" altLang="hu-HU" sz="2100" dirty="0">
                <a:solidFill>
                  <a:srgbClr val="000000"/>
                </a:solidFill>
              </a:rPr>
              <a:t> </a:t>
            </a:r>
            <a:r>
              <a:rPr lang="hu-HU" altLang="en-US" sz="2100" dirty="0">
                <a:solidFill>
                  <a:srgbClr val="000000"/>
                </a:solidFill>
              </a:rPr>
              <a:t>és</a:t>
            </a:r>
            <a:r>
              <a:rPr lang="en-US" altLang="hu-HU" sz="2100" dirty="0">
                <a:solidFill>
                  <a:srgbClr val="000000"/>
                </a:solidFill>
              </a:rPr>
              <a:t> </a:t>
            </a:r>
            <a:r>
              <a:rPr lang="en-US" altLang="hu-HU" sz="2100" dirty="0" err="1">
                <a:solidFill>
                  <a:srgbClr val="000000"/>
                </a:solidFill>
              </a:rPr>
              <a:t>környezetènek</a:t>
            </a:r>
            <a:r>
              <a:rPr lang="en-US" altLang="hu-HU" sz="2100" dirty="0">
                <a:solidFill>
                  <a:srgbClr val="000000"/>
                </a:solidFill>
              </a:rPr>
              <a:t>, </a:t>
            </a:r>
            <a:r>
              <a:rPr lang="hu-HU" altLang="en-US" sz="2100" dirty="0" err="1">
                <a:solidFill>
                  <a:srgbClr val="000000"/>
                </a:solidFill>
              </a:rPr>
              <a:t>èlethelyzetènek</a:t>
            </a:r>
            <a:r>
              <a:rPr lang="en-US" altLang="hu-HU" sz="2100" dirty="0">
                <a:solidFill>
                  <a:srgbClr val="000000"/>
                </a:solidFill>
              </a:rPr>
              <a:t> </a:t>
            </a:r>
            <a:r>
              <a:rPr lang="en-US" altLang="hu-HU" sz="2100" dirty="0" err="1">
                <a:solidFill>
                  <a:srgbClr val="000000"/>
                </a:solidFill>
              </a:rPr>
              <a:t>megismerése</a:t>
            </a:r>
            <a:r>
              <a:rPr lang="en-US" altLang="hu-HU" sz="2100" dirty="0">
                <a:solidFill>
                  <a:srgbClr val="000000"/>
                </a:solidFill>
              </a:rPr>
              <a:t>.</a:t>
            </a:r>
            <a:endParaRPr lang="hu-HU" sz="2100" dirty="0">
              <a:solidFill>
                <a:srgbClr val="000000"/>
              </a:solidFill>
            </a:endParaRPr>
          </a:p>
        </p:txBody>
      </p:sp>
      <p:sp>
        <p:nvSpPr>
          <p:cNvPr id="1048638" name="Szövegdoboz 8"/>
          <p:cNvSpPr txBox="1"/>
          <p:nvPr/>
        </p:nvSpPr>
        <p:spPr>
          <a:xfrm>
            <a:off x="4545533" y="3427841"/>
            <a:ext cx="3798367" cy="4489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hu-HU" altLang="hu-HU" sz="2000" dirty="0" smtClean="0">
                <a:solidFill>
                  <a:srgbClr val="000000"/>
                </a:solidFill>
              </a:rPr>
              <a:t>Mesei vándorlás indul</a:t>
            </a:r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1048639" name="Szövegdoboz 9"/>
          <p:cNvSpPr txBox="1"/>
          <p:nvPr/>
        </p:nvSpPr>
        <p:spPr>
          <a:xfrm>
            <a:off x="4808337" y="1111361"/>
            <a:ext cx="3604143" cy="4489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hu-HU" altLang="hu-HU" sz="2000" dirty="0" smtClean="0">
                <a:solidFill>
                  <a:srgbClr val="000000"/>
                </a:solidFill>
              </a:rPr>
              <a:t>Egyre nehezedő próbák.</a:t>
            </a:r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1048640" name="Szövegdoboz 10"/>
          <p:cNvSpPr txBox="1"/>
          <p:nvPr/>
        </p:nvSpPr>
        <p:spPr>
          <a:xfrm>
            <a:off x="4913142" y="574151"/>
            <a:ext cx="3663167" cy="4489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hu-HU" altLang="hu-HU" sz="2000" dirty="0" smtClean="0">
                <a:solidFill>
                  <a:srgbClr val="000000"/>
                </a:solidFill>
              </a:rPr>
              <a:t>Segítők és akadályozók</a:t>
            </a:r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1048641" name="Szövegdoboz 11"/>
          <p:cNvSpPr txBox="1"/>
          <p:nvPr/>
        </p:nvSpPr>
        <p:spPr>
          <a:xfrm>
            <a:off x="3405853" y="2334371"/>
            <a:ext cx="4949477" cy="4489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hu-HU" altLang="hu-HU" sz="2000" dirty="0" smtClean="0">
                <a:solidFill>
                  <a:srgbClr val="000000"/>
                </a:solidFill>
              </a:rPr>
              <a:t>Varázstárgyak, csodálatos képességek</a:t>
            </a:r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1048642" name="Szövegdoboz 12"/>
          <p:cNvSpPr txBox="1"/>
          <p:nvPr/>
        </p:nvSpPr>
        <p:spPr>
          <a:xfrm>
            <a:off x="3266423" y="1728581"/>
            <a:ext cx="5736849" cy="4489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hu-HU" altLang="hu-HU" sz="2000" dirty="0" smtClean="0">
                <a:solidFill>
                  <a:srgbClr val="000000"/>
                </a:solidFill>
              </a:rPr>
              <a:t>A siker kapujában. A legizgalmasabb pillanat.</a:t>
            </a:r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1048643" name="Szövegdoboz 13"/>
          <p:cNvSpPr txBox="1"/>
          <p:nvPr/>
        </p:nvSpPr>
        <p:spPr>
          <a:xfrm>
            <a:off x="3467177" y="2933023"/>
            <a:ext cx="4910274" cy="4489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hu-HU" altLang="hu-HU" sz="2000" dirty="0" smtClean="0">
                <a:solidFill>
                  <a:srgbClr val="000000"/>
                </a:solidFill>
              </a:rPr>
              <a:t>Házasság – szerelmi boldogság</a:t>
            </a:r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1048644" name="Szövegdoboz 14"/>
          <p:cNvSpPr txBox="1"/>
          <p:nvPr/>
        </p:nvSpPr>
        <p:spPr>
          <a:xfrm>
            <a:off x="3799802" y="5927201"/>
            <a:ext cx="4570768" cy="4489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hu-HU" altLang="hu-HU" sz="2000" dirty="0" smtClean="0">
                <a:solidFill>
                  <a:srgbClr val="000000"/>
                </a:solidFill>
              </a:rPr>
              <a:t>Fele királyság – anyagi biztonság</a:t>
            </a:r>
            <a:endParaRPr lang="hu-HU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357</Words>
  <Application>Microsoft Office PowerPoint</Application>
  <PresentationFormat>Diavetítés a képernyőre (4:3 oldalarány)</PresentationFormat>
  <Paragraphs>63</Paragraphs>
  <Slides>7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 Theme</vt:lpstr>
      <vt:lpstr>A mese </vt:lpstr>
      <vt:lpstr>I. A népköltészet formai csoportjai</vt:lpstr>
      <vt:lpstr>PowerPoint bemutató</vt:lpstr>
      <vt:lpstr>PowerPoint bemutató</vt:lpstr>
      <vt:lpstr>III. A mese szerkezete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mese szerkezete</dc:title>
  <cp:lastModifiedBy>Diadal</cp:lastModifiedBy>
  <cp:revision>2</cp:revision>
  <dcterms:created xsi:type="dcterms:W3CDTF">2015-05-12T01:30:45Z</dcterms:created>
  <dcterms:modified xsi:type="dcterms:W3CDTF">2015-09-21T09:14:23Z</dcterms:modified>
</cp:coreProperties>
</file>