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Közepesen sötét stílus 1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92E52-85AC-4960-84BC-8A543F5A6CC3}" type="datetimeFigureOut">
              <a:rPr lang="hu-HU" smtClean="0"/>
              <a:t>2015.10.05.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73D71-9076-4A72-9AF0-6F38C294B9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5860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73D71-9076-4A72-9AF0-6F38C294B949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492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73D71-9076-4A72-9AF0-6F38C294B949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800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73D71-9076-4A72-9AF0-6F38C294B949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1533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73D71-9076-4A72-9AF0-6F38C294B949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0311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73D71-9076-4A72-9AF0-6F38C294B949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0262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73D71-9076-4A72-9AF0-6F38C294B949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8523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73D71-9076-4A72-9AF0-6F38C294B949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7072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5402-BD65-4198-8D7C-2ADB2BB0433E}" type="datetimeFigureOut">
              <a:rPr lang="hu-HU" smtClean="0"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57CC-E9C4-4DDC-8347-2C16020511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299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5402-BD65-4198-8D7C-2ADB2BB0433E}" type="datetimeFigureOut">
              <a:rPr lang="hu-HU" smtClean="0"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57CC-E9C4-4DDC-8347-2C16020511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506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5402-BD65-4198-8D7C-2ADB2BB0433E}" type="datetimeFigureOut">
              <a:rPr lang="hu-HU" smtClean="0"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57CC-E9C4-4DDC-8347-2C16020511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431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5402-BD65-4198-8D7C-2ADB2BB0433E}" type="datetimeFigureOut">
              <a:rPr lang="hu-HU" smtClean="0"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57CC-E9C4-4DDC-8347-2C16020511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060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5402-BD65-4198-8D7C-2ADB2BB0433E}" type="datetimeFigureOut">
              <a:rPr lang="hu-HU" smtClean="0"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57CC-E9C4-4DDC-8347-2C16020511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216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5402-BD65-4198-8D7C-2ADB2BB0433E}" type="datetimeFigureOut">
              <a:rPr lang="hu-HU" smtClean="0"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57CC-E9C4-4DDC-8347-2C16020511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132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5402-BD65-4198-8D7C-2ADB2BB0433E}" type="datetimeFigureOut">
              <a:rPr lang="hu-HU" smtClean="0"/>
              <a:t>2015.10.05.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57CC-E9C4-4DDC-8347-2C16020511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482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5402-BD65-4198-8D7C-2ADB2BB0433E}" type="datetimeFigureOut">
              <a:rPr lang="hu-HU" smtClean="0"/>
              <a:t>2015.10.05.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57CC-E9C4-4DDC-8347-2C16020511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141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5402-BD65-4198-8D7C-2ADB2BB0433E}" type="datetimeFigureOut">
              <a:rPr lang="hu-HU" smtClean="0"/>
              <a:t>2015.10.05.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57CC-E9C4-4DDC-8347-2C16020511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01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5402-BD65-4198-8D7C-2ADB2BB0433E}" type="datetimeFigureOut">
              <a:rPr lang="hu-HU" smtClean="0"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57CC-E9C4-4DDC-8347-2C16020511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800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5402-BD65-4198-8D7C-2ADB2BB0433E}" type="datetimeFigureOut">
              <a:rPr lang="hu-HU" smtClean="0"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57CC-E9C4-4DDC-8347-2C16020511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404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05402-BD65-4198-8D7C-2ADB2BB0433E}" type="datetimeFigureOut">
              <a:rPr lang="hu-HU" smtClean="0"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357CC-E9C4-4DDC-8347-2C16020511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245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182650" y="764704"/>
            <a:ext cx="3493806" cy="187463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rendíthetet-len</a:t>
            </a:r>
            <a:r>
              <a:rPr lang="hu-HU" dirty="0" smtClean="0"/>
              <a:t> </a:t>
            </a:r>
            <a:r>
              <a:rPr lang="hu-HU" dirty="0" smtClean="0"/>
              <a:t>ólomkatona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508104" y="2996952"/>
            <a:ext cx="3056384" cy="694928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A műmese szerkezete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188640"/>
            <a:ext cx="4715107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01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Csoportba foglalás 10"/>
          <p:cNvGrpSpPr/>
          <p:nvPr/>
        </p:nvGrpSpPr>
        <p:grpSpPr>
          <a:xfrm>
            <a:off x="3438296" y="3577976"/>
            <a:ext cx="1905000" cy="2171700"/>
            <a:chOff x="838490" y="324507"/>
            <a:chExt cx="1905000" cy="2171700"/>
          </a:xfrm>
        </p:grpSpPr>
        <p:pic>
          <p:nvPicPr>
            <p:cNvPr id="6" name="Kép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490" y="324507"/>
              <a:ext cx="1905000" cy="2171700"/>
            </a:xfrm>
            <a:prstGeom prst="rect">
              <a:avLst/>
            </a:prstGeom>
          </p:spPr>
        </p:pic>
        <p:sp>
          <p:nvSpPr>
            <p:cNvPr id="10" name="Téglalap 9"/>
            <p:cNvSpPr/>
            <p:nvPr/>
          </p:nvSpPr>
          <p:spPr>
            <a:xfrm>
              <a:off x="2121204" y="324507"/>
              <a:ext cx="62228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u-HU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H</a:t>
              </a:r>
              <a:endParaRPr lang="hu-H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6752321" y="3692276"/>
            <a:ext cx="1879625" cy="2337783"/>
            <a:chOff x="3635896" y="308036"/>
            <a:chExt cx="1879625" cy="2337783"/>
          </a:xfrm>
        </p:grpSpPr>
        <p:pic>
          <p:nvPicPr>
            <p:cNvPr id="8" name="Kép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308036"/>
              <a:ext cx="1879625" cy="2337783"/>
            </a:xfrm>
            <a:prstGeom prst="rect">
              <a:avLst/>
            </a:prstGeom>
          </p:spPr>
        </p:pic>
        <p:sp>
          <p:nvSpPr>
            <p:cNvPr id="12" name="Téglalap 11"/>
            <p:cNvSpPr/>
            <p:nvPr/>
          </p:nvSpPr>
          <p:spPr>
            <a:xfrm>
              <a:off x="4942928" y="1722489"/>
              <a:ext cx="52290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u-HU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E</a:t>
              </a:r>
              <a:endParaRPr lang="hu-H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5" name="Csoportba foglalás 14"/>
          <p:cNvGrpSpPr/>
          <p:nvPr/>
        </p:nvGrpSpPr>
        <p:grpSpPr>
          <a:xfrm>
            <a:off x="786161" y="3430339"/>
            <a:ext cx="1929256" cy="2466975"/>
            <a:chOff x="6660359" y="308036"/>
            <a:chExt cx="1929256" cy="2466975"/>
          </a:xfrm>
        </p:grpSpPr>
        <p:pic>
          <p:nvPicPr>
            <p:cNvPr id="9" name="Kép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0" y="308036"/>
              <a:ext cx="1857375" cy="2466975"/>
            </a:xfrm>
            <a:prstGeom prst="rect">
              <a:avLst/>
            </a:prstGeom>
          </p:spPr>
        </p:pic>
        <p:sp>
          <p:nvSpPr>
            <p:cNvPr id="14" name="Téglalap 13"/>
            <p:cNvSpPr/>
            <p:nvPr/>
          </p:nvSpPr>
          <p:spPr>
            <a:xfrm>
              <a:off x="6660359" y="308036"/>
              <a:ext cx="47801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u-HU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L</a:t>
              </a:r>
              <a:endParaRPr lang="hu-H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7" name="Csoportba foglalás 16"/>
          <p:cNvGrpSpPr/>
          <p:nvPr/>
        </p:nvGrpSpPr>
        <p:grpSpPr>
          <a:xfrm>
            <a:off x="611560" y="350967"/>
            <a:ext cx="1790700" cy="2552700"/>
            <a:chOff x="709696" y="3344614"/>
            <a:chExt cx="1790700" cy="2552700"/>
          </a:xfrm>
        </p:grpSpPr>
        <p:pic>
          <p:nvPicPr>
            <p:cNvPr id="4" name="Kép 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696" y="3344614"/>
              <a:ext cx="1790700" cy="2552700"/>
            </a:xfrm>
            <a:prstGeom prst="rect">
              <a:avLst/>
            </a:prstGeom>
          </p:spPr>
        </p:pic>
        <p:sp>
          <p:nvSpPr>
            <p:cNvPr id="16" name="Téglalap 15"/>
            <p:cNvSpPr/>
            <p:nvPr/>
          </p:nvSpPr>
          <p:spPr>
            <a:xfrm>
              <a:off x="1778509" y="3670695"/>
              <a:ext cx="54373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u-HU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Y</a:t>
              </a:r>
              <a:endParaRPr lang="hu-H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9" name="Csoportba foglalás 18"/>
          <p:cNvGrpSpPr/>
          <p:nvPr/>
        </p:nvGrpSpPr>
        <p:grpSpPr>
          <a:xfrm>
            <a:off x="2998853" y="608128"/>
            <a:ext cx="2466975" cy="1928307"/>
            <a:chOff x="3048546" y="3621344"/>
            <a:chExt cx="2466975" cy="1928307"/>
          </a:xfrm>
        </p:grpSpPr>
        <p:pic>
          <p:nvPicPr>
            <p:cNvPr id="7" name="Kép 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546" y="3692276"/>
              <a:ext cx="2466975" cy="1857375"/>
            </a:xfrm>
            <a:prstGeom prst="rect">
              <a:avLst/>
            </a:prstGeom>
          </p:spPr>
        </p:pic>
        <p:sp>
          <p:nvSpPr>
            <p:cNvPr id="18" name="Téglalap 17"/>
            <p:cNvSpPr/>
            <p:nvPr/>
          </p:nvSpPr>
          <p:spPr>
            <a:xfrm>
              <a:off x="4942928" y="3621344"/>
              <a:ext cx="52290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u-HU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E</a:t>
              </a:r>
              <a:endParaRPr lang="hu-H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21" name="Csoportba foglalás 20"/>
          <p:cNvGrpSpPr/>
          <p:nvPr/>
        </p:nvGrpSpPr>
        <p:grpSpPr>
          <a:xfrm>
            <a:off x="5665879" y="1572282"/>
            <a:ext cx="2466975" cy="1847850"/>
            <a:chOff x="6107861" y="3674954"/>
            <a:chExt cx="2466975" cy="1847850"/>
          </a:xfrm>
        </p:grpSpPr>
        <p:pic>
          <p:nvPicPr>
            <p:cNvPr id="5" name="Kép 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7861" y="3674954"/>
              <a:ext cx="2466975" cy="1847850"/>
            </a:xfrm>
            <a:prstGeom prst="rect">
              <a:avLst/>
            </a:prstGeom>
          </p:spPr>
        </p:pic>
        <p:sp>
          <p:nvSpPr>
            <p:cNvPr id="20" name="Téglalap 19"/>
            <p:cNvSpPr/>
            <p:nvPr/>
          </p:nvSpPr>
          <p:spPr>
            <a:xfrm>
              <a:off x="8063156" y="4544674"/>
              <a:ext cx="51168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u-HU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</a:t>
              </a:r>
              <a:endParaRPr lang="hu-H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364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5486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polc játékai és a féllábú katona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467544" y="9714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</a:t>
            </a:r>
            <a:r>
              <a:rPr lang="hu-HU" dirty="0" smtClean="0"/>
              <a:t> táncos hölgy iránt érzett </a:t>
            </a:r>
            <a:r>
              <a:rPr lang="hu-HU" dirty="0"/>
              <a:t>s</a:t>
            </a:r>
            <a:r>
              <a:rPr lang="hu-HU" dirty="0" smtClean="0"/>
              <a:t>zerelem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67544" y="149316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bál végén az ördög fenyegetése, a zuhanás.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2399022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Vad utazás a csatornában, a nagy hal gyomrában, a szakácsnő kezében.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467544" y="342900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Ismét a polcon a táncosnő közelében.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467544" y="443711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Ismét együtt a polcon.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467544" y="508518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tűzbe vágott katona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467544" y="572396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Összeolvadás a lángoló tűzben.</a:t>
            </a:r>
            <a:endParaRPr lang="hu-HU" dirty="0"/>
          </a:p>
        </p:txBody>
      </p:sp>
      <p:sp>
        <p:nvSpPr>
          <p:cNvPr id="10" name="Téglalap feliratnak 9"/>
          <p:cNvSpPr/>
          <p:nvPr/>
        </p:nvSpPr>
        <p:spPr>
          <a:xfrm>
            <a:off x="6516216" y="1385434"/>
            <a:ext cx="2232248" cy="607422"/>
          </a:xfrm>
          <a:prstGeom prst="wedgeRectCallout">
            <a:avLst>
              <a:gd name="adj1" fmla="val -99833"/>
              <a:gd name="adj2" fmla="val -40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/>
              <a:t>Előkészítés</a:t>
            </a:r>
            <a:endParaRPr lang="hu-HU" b="1" dirty="0"/>
          </a:p>
        </p:txBody>
      </p:sp>
      <p:sp>
        <p:nvSpPr>
          <p:cNvPr id="11" name="Téglalap feliratnak 10"/>
          <p:cNvSpPr/>
          <p:nvPr/>
        </p:nvSpPr>
        <p:spPr>
          <a:xfrm>
            <a:off x="6516216" y="3538742"/>
            <a:ext cx="2232248" cy="607422"/>
          </a:xfrm>
          <a:prstGeom prst="wedgeRectCallout">
            <a:avLst>
              <a:gd name="adj1" fmla="val -99833"/>
              <a:gd name="adj2" fmla="val -40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/>
              <a:t>Bonyodalom</a:t>
            </a:r>
            <a:endParaRPr lang="hu-HU" b="1" dirty="0"/>
          </a:p>
        </p:txBody>
      </p:sp>
      <p:sp>
        <p:nvSpPr>
          <p:cNvPr id="12" name="Téglalap feliratnak 11"/>
          <p:cNvSpPr/>
          <p:nvPr/>
        </p:nvSpPr>
        <p:spPr>
          <a:xfrm>
            <a:off x="6506785" y="5604919"/>
            <a:ext cx="2232248" cy="607422"/>
          </a:xfrm>
          <a:prstGeom prst="wedgeRectCallout">
            <a:avLst>
              <a:gd name="adj1" fmla="val -99833"/>
              <a:gd name="adj2" fmla="val -40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/>
              <a:t>Kibontakozás</a:t>
            </a:r>
            <a:endParaRPr lang="hu-HU" b="1" dirty="0"/>
          </a:p>
        </p:txBody>
      </p:sp>
      <p:sp>
        <p:nvSpPr>
          <p:cNvPr id="13" name="Téglalap feliratnak 12"/>
          <p:cNvSpPr/>
          <p:nvPr/>
        </p:nvSpPr>
        <p:spPr>
          <a:xfrm>
            <a:off x="6660232" y="125924"/>
            <a:ext cx="2232248" cy="607422"/>
          </a:xfrm>
          <a:prstGeom prst="wedgeRectCallout">
            <a:avLst>
              <a:gd name="adj1" fmla="val -99833"/>
              <a:gd name="adj2" fmla="val -40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/>
              <a:t>Tetőpont</a:t>
            </a:r>
            <a:endParaRPr lang="hu-HU" b="1" dirty="0"/>
          </a:p>
        </p:txBody>
      </p:sp>
      <p:sp>
        <p:nvSpPr>
          <p:cNvPr id="14" name="Téglalap feliratnak 13"/>
          <p:cNvSpPr/>
          <p:nvPr/>
        </p:nvSpPr>
        <p:spPr>
          <a:xfrm>
            <a:off x="6506785" y="2253265"/>
            <a:ext cx="2232248" cy="607422"/>
          </a:xfrm>
          <a:prstGeom prst="wedgeRectCallout">
            <a:avLst>
              <a:gd name="adj1" fmla="val -99833"/>
              <a:gd name="adj2" fmla="val -40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/>
              <a:t>Megoldás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90407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080272"/>
              </p:ext>
            </p:extLst>
          </p:nvPr>
        </p:nvGraphicFramePr>
        <p:xfrm>
          <a:off x="467544" y="404664"/>
          <a:ext cx="8064896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104456"/>
              </a:tblGrid>
              <a:tr h="369224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Mesei elemek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Valós elemek</a:t>
                      </a:r>
                      <a:endParaRPr lang="hu-HU" dirty="0"/>
                    </a:p>
                  </a:txBody>
                  <a:tcPr/>
                </a:tc>
              </a:tr>
              <a:tr h="4455312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971600" y="4221088"/>
            <a:ext cx="295232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 </a:t>
            </a:r>
            <a:r>
              <a:rPr lang="hu-HU" dirty="0" smtClean="0"/>
              <a:t>lakás és a</a:t>
            </a:r>
            <a:r>
              <a:rPr lang="hu-HU" dirty="0" smtClean="0"/>
              <a:t> játékpolc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134028" y="3429000"/>
            <a:ext cx="295232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Az életre kelő bábúk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046807" y="2052530"/>
            <a:ext cx="295232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Az ólomkatona érzései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971600" y="3429000"/>
            <a:ext cx="295232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Az utcagyerekek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818942" y="2060848"/>
            <a:ext cx="295232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 rosszindulatú kisördög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5095935" y="2761982"/>
            <a:ext cx="295232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 csatorna és papírhajó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818942" y="1268760"/>
            <a:ext cx="295232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 véletlenek sora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835251" y="2780928"/>
            <a:ext cx="295232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 tűzhalál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004048" y="1254036"/>
            <a:ext cx="295232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 beszélő patkány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818942" y="5661248"/>
            <a:ext cx="735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hibásan elhelyezett kártyákat helyezd a helyükre, a megfelelő oszlopba!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4415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115807"/>
              </p:ext>
            </p:extLst>
          </p:nvPr>
        </p:nvGraphicFramePr>
        <p:xfrm>
          <a:off x="611560" y="620688"/>
          <a:ext cx="7704855" cy="2671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568285"/>
                <a:gridCol w="2568285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Segítő</a:t>
                      </a:r>
                      <a:r>
                        <a:rPr lang="hu-HU" baseline="0" dirty="0" smtClean="0"/>
                        <a:t> v</a:t>
                      </a:r>
                      <a:r>
                        <a:rPr lang="hu-HU" dirty="0" smtClean="0"/>
                        <a:t>életlenek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Balsors - rosszindulat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szerelem</a:t>
                      </a:r>
                      <a:endParaRPr lang="hu-HU" dirty="0"/>
                    </a:p>
                  </a:txBody>
                  <a:tcPr/>
                </a:tc>
              </a:tr>
              <a:tr h="2239328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2265594" y="5294517"/>
            <a:ext cx="194421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Huzat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755576" y="5949280"/>
            <a:ext cx="194421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utcagyerekek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778637" y="4437112"/>
            <a:ext cx="194421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ördög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6648345" y="4067780"/>
            <a:ext cx="194421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/>
              <a:t>n</a:t>
            </a:r>
            <a:r>
              <a:rPr lang="hu-HU" dirty="0" smtClean="0"/>
              <a:t>agy hal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611560" y="3789040"/>
            <a:ext cx="194421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tűz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4716016" y="5085184"/>
            <a:ext cx="194421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kisfiú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6588224" y="5805264"/>
            <a:ext cx="194421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Az ólomkatona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4265895" y="3973578"/>
            <a:ext cx="194421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/>
              <a:t>t</a:t>
            </a:r>
            <a:r>
              <a:rPr lang="hu-HU" dirty="0" smtClean="0"/>
              <a:t>áncos hölgy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90698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892732"/>
              </p:ext>
            </p:extLst>
          </p:nvPr>
        </p:nvGraphicFramePr>
        <p:xfrm>
          <a:off x="467544" y="404664"/>
          <a:ext cx="8064896" cy="374441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960440"/>
                <a:gridCol w="4104456"/>
              </a:tblGrid>
              <a:tr h="369224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Fehérlófia</a:t>
                      </a:r>
                      <a:endParaRPr lang="hu-H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</a:t>
                      </a:r>
                      <a:r>
                        <a:rPr lang="hu-HU" baseline="0" dirty="0" smtClean="0"/>
                        <a:t> Rendíthetetlen ólomkatona</a:t>
                      </a:r>
                      <a:endParaRPr lang="hu-HU" dirty="0"/>
                    </a:p>
                  </a:txBody>
                  <a:tcPr/>
                </a:tc>
              </a:tr>
              <a:tr h="3375192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588224" y="5229200"/>
            <a:ext cx="1944216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varázsszámok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915816" y="5229200"/>
            <a:ext cx="3024335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Képzelet szülte helyszínek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39552" y="5229200"/>
            <a:ext cx="1944216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Nem valós lények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6362707" y="4491799"/>
            <a:ext cx="1944216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Boldog mesezárás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3833258" y="4509120"/>
            <a:ext cx="1944216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Valós helyszínek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5364088" y="5971595"/>
            <a:ext cx="2808312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Az életből vett szereplők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1799692" y="5977412"/>
            <a:ext cx="2808312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B</a:t>
            </a:r>
            <a:r>
              <a:rPr lang="hu-HU" dirty="0" smtClean="0"/>
              <a:t>oldogság csak halál után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395536" y="4509120"/>
            <a:ext cx="2808312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Küzdelem a boldogságért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0072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10915"/>
              </p:ext>
            </p:extLst>
          </p:nvPr>
        </p:nvGraphicFramePr>
        <p:xfrm>
          <a:off x="467544" y="404664"/>
          <a:ext cx="8064896" cy="31683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0440"/>
                <a:gridCol w="4104456"/>
              </a:tblGrid>
              <a:tr h="369224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népmese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műmese</a:t>
                      </a:r>
                      <a:endParaRPr lang="hu-HU" dirty="0"/>
                    </a:p>
                  </a:txBody>
                  <a:tcPr/>
                </a:tc>
              </a:tr>
              <a:tr h="2799128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475656" y="3878168"/>
            <a:ext cx="194421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Szerző ismeretlen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768352" y="5799747"/>
            <a:ext cx="194421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Szerző ismert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827584" y="4581128"/>
            <a:ext cx="194421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Szövegét leírja a szerző.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4716016" y="4257962"/>
            <a:ext cx="316835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Szövegét újra mesélik a szájhagyományozók.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480668" y="5659804"/>
            <a:ext cx="194421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Szövege nem változik.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5292080" y="5661248"/>
            <a:ext cx="316835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Szövegváltozatok élnek különféle tájakon.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7354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196</Words>
  <Application>Microsoft Office PowerPoint</Application>
  <PresentationFormat>Diavetítés a képernyőre (4:3 oldalarány)</PresentationFormat>
  <Paragraphs>69</Paragraphs>
  <Slides>7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A rendíthetet-len ólomkatona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rendíthetetlen ólomkatona </dc:title>
  <dc:creator>Diadal</dc:creator>
  <cp:lastModifiedBy>Diadal</cp:lastModifiedBy>
  <cp:revision>9</cp:revision>
  <dcterms:created xsi:type="dcterms:W3CDTF">2015-10-05T16:22:53Z</dcterms:created>
  <dcterms:modified xsi:type="dcterms:W3CDTF">2015-10-05T17:47:21Z</dcterms:modified>
</cp:coreProperties>
</file>